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7" r:id="rId3"/>
    <p:sldId id="278" r:id="rId4"/>
    <p:sldId id="281" r:id="rId5"/>
    <p:sldId id="286" r:id="rId6"/>
    <p:sldId id="283" r:id="rId7"/>
    <p:sldId id="284" r:id="rId8"/>
    <p:sldId id="294" r:id="rId9"/>
    <p:sldId id="300" r:id="rId10"/>
    <p:sldId id="301" r:id="rId11"/>
    <p:sldId id="302" r:id="rId12"/>
    <p:sldId id="303" r:id="rId13"/>
    <p:sldId id="266" r:id="rId14"/>
    <p:sldId id="299" r:id="rId15"/>
    <p:sldId id="293" r:id="rId16"/>
    <p:sldId id="276" r:id="rId17"/>
    <p:sldId id="297" r:id="rId18"/>
    <p:sldId id="27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96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err="1"/>
              <a:t>Évolution</a:t>
            </a:r>
            <a:r>
              <a:rPr lang="en-US" sz="2400" baseline="0" dirty="0"/>
              <a:t> des </a:t>
            </a:r>
            <a:r>
              <a:rPr lang="en-US" sz="2400" baseline="0" dirty="0" err="1"/>
              <a:t>licences</a:t>
            </a:r>
            <a:r>
              <a:rPr lang="en-US" sz="2400" baseline="0" dirty="0"/>
              <a:t> de 2013 à </a:t>
            </a:r>
            <a:r>
              <a:rPr lang="en-US" sz="2400" baseline="0" dirty="0" smtClean="0"/>
              <a:t>2025</a:t>
            </a:r>
            <a:endParaRPr lang="en-US" sz="2400" dirty="0"/>
          </a:p>
        </c:rich>
      </c:tx>
      <c:layout>
        <c:manualLayout>
          <c:xMode val="edge"/>
          <c:yMode val="edge"/>
          <c:x val="0.17640511989168775"/>
          <c:y val="0.1271863650079801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569731950926952E-2"/>
          <c:y val="0.29792688424581087"/>
          <c:w val="0.90281058617672794"/>
          <c:h val="0.6026618547681539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8A8-4AC5-8B4F-5A0C7538DF0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8A8-4AC5-8B4F-5A0C7538DF0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8A8-4AC5-8B4F-5A0C7538DF0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8A8-4AC5-8B4F-5A0C7538DF0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8A8-4AC5-8B4F-5A0C7538DF01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8A8-4AC5-8B4F-5A0C7538DF01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69B-43E4-BD0D-AFF50DB443F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07A-4FD9-B915-84E49A8C134C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97F5-4067-8095-D7344E5232B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Feuil1!$A$2:$A$13</c:f>
              <c:strCache>
                <c:ptCount val="12"/>
                <c:pt idx="0">
                  <c:v>13/14</c:v>
                </c:pt>
                <c:pt idx="1">
                  <c:v>14/15</c:v>
                </c:pt>
                <c:pt idx="2">
                  <c:v>15/16</c:v>
                </c:pt>
                <c:pt idx="3">
                  <c:v>16/17</c:v>
                </c:pt>
                <c:pt idx="4">
                  <c:v>17/18</c:v>
                </c:pt>
                <c:pt idx="5">
                  <c:v>18/19</c:v>
                </c:pt>
                <c:pt idx="6">
                  <c:v>19/20</c:v>
                </c:pt>
                <c:pt idx="7">
                  <c:v>20/21</c:v>
                </c:pt>
                <c:pt idx="8">
                  <c:v>21/22</c:v>
                </c:pt>
                <c:pt idx="9">
                  <c:v>22/23</c:v>
                </c:pt>
                <c:pt idx="10">
                  <c:v>23/24</c:v>
                </c:pt>
                <c:pt idx="11">
                  <c:v>24/25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124</c:v>
                </c:pt>
                <c:pt idx="1">
                  <c:v>122</c:v>
                </c:pt>
                <c:pt idx="2">
                  <c:v>120</c:v>
                </c:pt>
                <c:pt idx="3">
                  <c:v>92</c:v>
                </c:pt>
                <c:pt idx="4">
                  <c:v>90</c:v>
                </c:pt>
                <c:pt idx="5">
                  <c:v>110</c:v>
                </c:pt>
                <c:pt idx="6">
                  <c:v>86</c:v>
                </c:pt>
                <c:pt idx="7">
                  <c:v>33</c:v>
                </c:pt>
                <c:pt idx="8">
                  <c:v>46</c:v>
                </c:pt>
                <c:pt idx="9">
                  <c:v>66</c:v>
                </c:pt>
                <c:pt idx="10">
                  <c:v>43</c:v>
                </c:pt>
                <c:pt idx="1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8A8-4AC5-8B4F-5A0C7538D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602616"/>
        <c:axId val="458602224"/>
      </c:barChart>
      <c:catAx>
        <c:axId val="458602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458602224"/>
        <c:crosses val="autoZero"/>
        <c:auto val="1"/>
        <c:lblAlgn val="ctr"/>
        <c:lblOffset val="100"/>
        <c:noMultiLvlLbl val="0"/>
      </c:catAx>
      <c:valAx>
        <c:axId val="45860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586026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err="1"/>
              <a:t>Répartition</a:t>
            </a:r>
            <a:r>
              <a:rPr lang="en-US" sz="2400" dirty="0"/>
              <a:t> type de </a:t>
            </a:r>
            <a:r>
              <a:rPr lang="en-US" sz="2400" dirty="0" err="1"/>
              <a:t>licences</a:t>
            </a:r>
            <a:endParaRPr lang="en-US" sz="2400" dirty="0"/>
          </a:p>
        </c:rich>
      </c:tx>
      <c:layout>
        <c:manualLayout>
          <c:xMode val="edge"/>
          <c:yMode val="edge"/>
          <c:x val="0.23095663557831966"/>
          <c:y val="7.936507936507936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Répartiton type de licence</c:v>
                </c:pt>
              </c:strCache>
            </c:strRef>
          </c:tx>
          <c:spPr>
            <a:solidFill>
              <a:srgbClr val="C00000"/>
            </a:solidFill>
          </c:spPr>
          <c:explosion val="4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25-4559-9686-86F661868AF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25-4559-9686-86F661868AF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25-4559-9686-86F661868AF7}"/>
              </c:ext>
            </c:extLst>
          </c:dPt>
          <c:dLbls>
            <c:dLbl>
              <c:idx val="0"/>
              <c:layout>
                <c:manualLayout>
                  <c:x val="0.14522478531203009"/>
                  <c:y val="4.839058579216031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25-4559-9686-86F661868A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472670285146395E-2"/>
                  <c:y val="-0.223372799553901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25-4559-9686-86F661868A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621480263996126E-2"/>
                  <c:y val="-1.502865026487073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25-4559-9686-86F661868A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Pass</c:v>
                </c:pt>
                <c:pt idx="1">
                  <c:v>Fédérale</c:v>
                </c:pt>
                <c:pt idx="2">
                  <c:v>Jeune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19</c:v>
                </c:pt>
                <c:pt idx="1">
                  <c:v>32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25-4559-9686-86F661868A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1.4898198404811047E-2"/>
          <c:y val="0.36622417390133932"/>
          <c:w val="0.21373111128099279"/>
          <c:h val="0.35129094440118064"/>
        </c:manualLayout>
      </c:layout>
      <c:overlay val="0"/>
      <c:spPr>
        <a:ln>
          <a:noFill/>
        </a:ln>
      </c:spPr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err="1"/>
              <a:t>Répartiton</a:t>
            </a:r>
            <a:r>
              <a:rPr lang="en-US" sz="2400" dirty="0"/>
              <a:t> Hommes / Femmes</a:t>
            </a:r>
          </a:p>
        </c:rich>
      </c:tx>
      <c:layout>
        <c:manualLayout>
          <c:xMode val="edge"/>
          <c:yMode val="edge"/>
          <c:x val="0.17761778706814532"/>
          <c:y val="0.1013570830373759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Répartiton homme/femme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explosion val="11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1E-4C21-8CD6-7E1228047A8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1E-4C21-8CD6-7E1228047A86}"/>
              </c:ext>
            </c:extLst>
          </c:dPt>
          <c:dLbls>
            <c:dLbl>
              <c:idx val="0"/>
              <c:layout>
                <c:manualLayout>
                  <c:x val="-0.15873940360464775"/>
                  <c:y val="-0.185019729016340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1E-4C21-8CD6-7E1228047A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744796089636644E-2"/>
                  <c:y val="0.1474987811114033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1E-4C21-8CD6-7E1228047A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55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1E-4C21-8CD6-7E1228047A8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3.1061496055353053E-2"/>
          <c:y val="0.50448048766736342"/>
          <c:w val="0.20887934850753995"/>
          <c:h val="0.21635090300999898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fr-FR" sz="2400" dirty="0"/>
              <a:t>Répartition - 18 ans / + 18 ans</a:t>
            </a:r>
          </a:p>
        </c:rich>
      </c:tx>
      <c:layout>
        <c:manualLayout>
          <c:xMode val="edge"/>
          <c:yMode val="edge"/>
          <c:x val="0.18657670866891674"/>
          <c:y val="8.845585607020302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- 18 ans/ + 18 ans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3F-44DB-8B57-74EA048FC3AB}"/>
              </c:ext>
            </c:extLst>
          </c:dPt>
          <c:dPt>
            <c:idx val="1"/>
            <c:bubble3D val="0"/>
            <c:explosion val="8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3F-44DB-8B57-74EA048FC3AB}"/>
              </c:ext>
            </c:extLst>
          </c:dPt>
          <c:dLbls>
            <c:dLbl>
              <c:idx val="0"/>
              <c:layout>
                <c:manualLayout>
                  <c:x val="0.11332469281932335"/>
                  <c:y val="1.066875134599166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3F-44DB-8B57-74EA048FC3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741277236664283"/>
                  <c:y val="-0.1911490652514472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3F-44DB-8B57-74EA048FC3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moins 18 ans</c:v>
                </c:pt>
                <c:pt idx="1">
                  <c:v>plus 18 ans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15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3F-44DB-8B57-74EA048FC3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4.4983960338289638E-4"/>
          <c:y val="0.37815491813523311"/>
          <c:w val="0.29539661708953052"/>
          <c:h val="0.41402637170353707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E960D-EEDA-411D-BCB8-CE0439E87B31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98893-8CF4-4944-AE8D-8E3364802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9313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BB9CD-E7B1-4A97-A153-B621C1E836F1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2FBFC-4145-4009-A896-A38DE76EC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8719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C3548BB-22D2-4840-ACAB-DF9601E2E7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74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EditPoint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28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>
            <a:spLocks noGrp="1" noEditPoint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353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B2521BD-6291-4ECA-BB6D-F3982A147D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33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F52193A-122B-4C29-87A5-E8F9787D81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56FDB21-9D65-4A87-80C3-B6A3028407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62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4A50214-7588-4C25-A945-27BFA418D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64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3C16CC-A094-4EE1-9E88-6884FB8AA9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4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686CBFF-9DFD-4337-95EA-D612CA59A7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1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6A89CD0-8D57-46CF-93E2-1C74F1FBC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F28389A-378A-4C61-9B08-3A0CAAFD6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0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5C2D6FD-189F-4B8C-889B-64FD193A3C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015EE27-1F5D-4990-9E31-0D563FD93A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58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1ACEBE8-D1ED-4826-9987-3A5D415E8C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7699D19-7E3F-4413-A7C7-D616FE593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8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EditPoint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12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>
            <a:spLocks noGrp="1" noEditPoint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58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0F514247-3957-4A34-B9A1-835628A6094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66A98768-2BDE-4CB9-9BF5-F1EFF8F6A1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0F514247-3957-4A34-B9A1-835628A6094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66A98768-2BDE-4CB9-9BF5-F1EFF8F6A1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>
            <a:spLocks noGrp="1" noEditPoints="1"/>
          </p:cNvSpPr>
          <p:nvPr>
            <p:ph type="ctrTitle"/>
          </p:nvPr>
        </p:nvSpPr>
        <p:spPr>
          <a:xfrm>
            <a:off x="732184" y="327232"/>
            <a:ext cx="9144000" cy="87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 noEditPoints="1"/>
          </p:cNvSpPr>
          <p:nvPr>
            <p:ph type="subTitle" idx="1"/>
          </p:nvPr>
        </p:nvSpPr>
        <p:spPr>
          <a:xfrm>
            <a:off x="914400" y="16407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 lvl="0"/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827659" y="5603879"/>
            <a:ext cx="1262743" cy="1158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>
            <a:spLocks noGrp="1" noEditPoints="1"/>
          </p:cNvSpPr>
          <p:nvPr>
            <p:ph type="title"/>
          </p:nvPr>
        </p:nvSpPr>
        <p:spPr>
          <a:xfrm>
            <a:off x="612916" y="365125"/>
            <a:ext cx="10515600" cy="88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 noEditPoints="1"/>
          </p:cNvSpPr>
          <p:nvPr>
            <p:ph type="body" idx="1"/>
          </p:nvPr>
        </p:nvSpPr>
        <p:spPr>
          <a:xfrm>
            <a:off x="612916" y="15935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2" name="Google Shape;22;p4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endParaRPr/>
          </a:p>
        </p:txBody>
      </p:sp>
      <p:sp>
        <p:nvSpPr>
          <p:cNvPr id="23" name="Google Shape;23;p4"/>
          <p:cNvSpPr>
            <a:spLocks noGrp="1" noEditPoints="1"/>
          </p:cNvSpPr>
          <p:nvPr>
            <p:ph type="dt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24" name="Google Shape;24;p4"/>
          <p:cNvSpPr>
            <a:spLocks noGrp="1" noEditPoints="1"/>
          </p:cNvSpPr>
          <p:nvPr>
            <p:ph type="ft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>
            <a:spLocks noGrp="1" noEditPoints="1"/>
          </p:cNvSpPr>
          <p:nvPr>
            <p:ph type="sldNum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00000000-1234-1234-1234-123412341234}" type="slidenum">
              <a:rPr lang="fr-FR" kern="0">
                <a:solidFill>
                  <a:srgbClr val="000000"/>
                </a:solidFill>
              </a:rPr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 noEditPoints="1"/>
          </p:cNvSpPr>
          <p:nvPr>
            <p:ph type="title"/>
          </p:nvPr>
        </p:nvSpPr>
        <p:spPr>
          <a:xfrm>
            <a:off x="612916" y="365125"/>
            <a:ext cx="10515600" cy="88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29" name="Google Shape;29;p5"/>
          <p:cNvSpPr>
            <a:spLocks noGrp="1" noEditPoints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30" name="Google Shape;30;p5"/>
          <p:cNvSpPr>
            <a:spLocks noGrp="1" noEditPoints="1"/>
          </p:cNvSpPr>
          <p:nvPr>
            <p:ph type="dt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31" name="Google Shape;31;p5"/>
          <p:cNvSpPr>
            <a:spLocks noGrp="1" noEditPoints="1"/>
          </p:cNvSpPr>
          <p:nvPr>
            <p:ph type="ft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32" name="Google Shape;32;p5"/>
          <p:cNvSpPr>
            <a:spLocks noGrp="1" noEditPoints="1"/>
          </p:cNvSpPr>
          <p:nvPr>
            <p:ph type="sldNum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00000000-1234-1234-1234-123412341234}" type="slidenum">
              <a:rPr lang="fr-FR" kern="0">
                <a:solidFill>
                  <a:srgbClr val="000000"/>
                </a:solidFill>
              </a:rPr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5" name="Google Shape;35;p6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rm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/>
          </a:p>
        </p:txBody>
      </p:sp>
      <p:sp>
        <p:nvSpPr>
          <p:cNvPr id="36" name="Google Shape;36;p6"/>
          <p:cNvSpPr>
            <a:spLocks noGrp="1" noEditPoints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37" name="Google Shape;37;p6"/>
          <p:cNvSpPr>
            <a:spLocks noGrp="1" noEditPoints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rm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/>
          </a:p>
        </p:txBody>
      </p:sp>
      <p:sp>
        <p:nvSpPr>
          <p:cNvPr id="38" name="Google Shape;38;p6"/>
          <p:cNvSpPr>
            <a:spLocks noGrp="1" noEditPoints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39" name="Google Shape;39;p6"/>
          <p:cNvSpPr>
            <a:spLocks noGrp="1" noEditPoints="1"/>
          </p:cNvSpPr>
          <p:nvPr>
            <p:ph type="dt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40" name="Google Shape;40;p6"/>
          <p:cNvSpPr>
            <a:spLocks noGrp="1" noEditPoints="1"/>
          </p:cNvSpPr>
          <p:nvPr>
            <p:ph type="ft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41" name="Google Shape;41;p6"/>
          <p:cNvSpPr>
            <a:spLocks noGrp="1" noEditPoints="1"/>
          </p:cNvSpPr>
          <p:nvPr>
            <p:ph type="sldNum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00000000-1234-1234-1234-123412341234}" type="slidenum">
              <a:rPr lang="fr-FR" kern="0">
                <a:solidFill>
                  <a:srgbClr val="000000"/>
                </a:solidFill>
              </a:rPr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>
            <a:spLocks noGrp="1" noEditPoints="1"/>
          </p:cNvSpPr>
          <p:nvPr>
            <p:ph type="title"/>
          </p:nvPr>
        </p:nvSpPr>
        <p:spPr>
          <a:xfrm>
            <a:off x="612916" y="365125"/>
            <a:ext cx="10515600" cy="88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 noEditPoints="1"/>
          </p:cNvSpPr>
          <p:nvPr>
            <p:ph type="dt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45" name="Google Shape;45;p7"/>
          <p:cNvSpPr>
            <a:spLocks noGrp="1" noEditPoints="1"/>
          </p:cNvSpPr>
          <p:nvPr>
            <p:ph type="ft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46" name="Google Shape;46;p7"/>
          <p:cNvSpPr>
            <a:spLocks noGrp="1" noEditPoints="1"/>
          </p:cNvSpPr>
          <p:nvPr>
            <p:ph type="sldNum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00000000-1234-1234-1234-123412341234}" type="slidenum">
              <a:rPr lang="fr-FR" kern="0">
                <a:solidFill>
                  <a:srgbClr val="000000"/>
                </a:solidFill>
              </a:rPr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>
            <a:spLocks noGrp="1" noEditPoints="1"/>
          </p:cNvSpPr>
          <p:nvPr>
            <p:ph type="dt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49" name="Google Shape;49;p8"/>
          <p:cNvSpPr>
            <a:spLocks noGrp="1" noEditPoints="1"/>
          </p:cNvSpPr>
          <p:nvPr>
            <p:ph type="ft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50" name="Google Shape;50;p8"/>
          <p:cNvSpPr>
            <a:spLocks noGrp="1" noEditPoints="1"/>
          </p:cNvSpPr>
          <p:nvPr>
            <p:ph type="sldNum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00000000-1234-1234-1234-123412341234}" type="slidenum">
              <a:rPr lang="fr-FR" kern="0">
                <a:solidFill>
                  <a:srgbClr val="000000"/>
                </a:solidFill>
              </a:rPr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3" name="Google Shape;53;p9"/>
          <p:cNvSpPr>
            <a:spLocks noGrp="1" noEditPoints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endParaRPr/>
          </a:p>
        </p:txBody>
      </p:sp>
      <p:sp>
        <p:nvSpPr>
          <p:cNvPr id="54" name="Google Shape;54;p9"/>
          <p:cNvSpPr>
            <a:spLocks noGrp="1" noEditPoints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endParaRPr/>
          </a:p>
        </p:txBody>
      </p:sp>
      <p:sp>
        <p:nvSpPr>
          <p:cNvPr id="55" name="Google Shape;55;p9"/>
          <p:cNvSpPr>
            <a:spLocks noGrp="1" noEditPoints="1"/>
          </p:cNvSpPr>
          <p:nvPr>
            <p:ph type="dt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56" name="Google Shape;56;p9"/>
          <p:cNvSpPr>
            <a:spLocks noGrp="1" noEditPoints="1"/>
          </p:cNvSpPr>
          <p:nvPr>
            <p:ph type="ft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57" name="Google Shape;57;p9"/>
          <p:cNvSpPr>
            <a:spLocks noGrp="1" noEditPoints="1"/>
          </p:cNvSpPr>
          <p:nvPr>
            <p:ph type="sldNum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00000000-1234-1234-1234-123412341234}" type="slidenum">
              <a:rPr lang="fr-FR" kern="0">
                <a:solidFill>
                  <a:srgbClr val="000000"/>
                </a:solidFill>
              </a:rPr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32184" y="327232"/>
            <a:ext cx="9144000" cy="8787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914400" y="164071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27659" y="5603879"/>
            <a:ext cx="1262743" cy="1158769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0" name="Google Shape;60;p10"/>
          <p:cNvSpPr>
            <a:spLocks noGrp="1" noEditPoints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1" name="Google Shape;61;p10"/>
          <p:cNvSpPr>
            <a:spLocks noGrp="1" noEditPoints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endParaRPr/>
          </a:p>
        </p:txBody>
      </p:sp>
      <p:sp>
        <p:nvSpPr>
          <p:cNvPr id="62" name="Google Shape;62;p10"/>
          <p:cNvSpPr>
            <a:spLocks noGrp="1" noEditPoints="1"/>
          </p:cNvSpPr>
          <p:nvPr>
            <p:ph type="dt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63" name="Google Shape;63;p10"/>
          <p:cNvSpPr>
            <a:spLocks noGrp="1" noEditPoints="1"/>
          </p:cNvSpPr>
          <p:nvPr>
            <p:ph type="ft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64" name="Google Shape;64;p10"/>
          <p:cNvSpPr>
            <a:spLocks noGrp="1" noEditPoints="1"/>
          </p:cNvSpPr>
          <p:nvPr>
            <p:ph type="sldNum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00000000-1234-1234-1234-123412341234}" type="slidenum">
              <a:rPr lang="fr-FR" kern="0">
                <a:solidFill>
                  <a:srgbClr val="000000"/>
                </a:solidFill>
              </a:rPr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>
            <a:spLocks noGrp="1" noEditPoints="1"/>
          </p:cNvSpPr>
          <p:nvPr>
            <p:ph type="title"/>
          </p:nvPr>
        </p:nvSpPr>
        <p:spPr>
          <a:xfrm>
            <a:off x="612916" y="365125"/>
            <a:ext cx="10515600" cy="88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 noEditPoints="1"/>
          </p:cNvSpPr>
          <p:nvPr>
            <p:ph type="body" idx="1"/>
          </p:nvPr>
        </p:nvSpPr>
        <p:spPr>
          <a:xfrm rot="5400000">
            <a:off x="3695047" y="-148862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68" name="Google Shape;68;p11"/>
          <p:cNvSpPr>
            <a:spLocks noGrp="1" noEditPoints="1"/>
          </p:cNvSpPr>
          <p:nvPr>
            <p:ph type="dt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69" name="Google Shape;69;p11"/>
          <p:cNvSpPr>
            <a:spLocks noGrp="1" noEditPoints="1"/>
          </p:cNvSpPr>
          <p:nvPr>
            <p:ph type="ft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70" name="Google Shape;70;p11"/>
          <p:cNvSpPr>
            <a:spLocks noGrp="1" noEditPoints="1"/>
          </p:cNvSpPr>
          <p:nvPr>
            <p:ph type="sldNum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00000000-1234-1234-1234-123412341234}" type="slidenum">
              <a:rPr lang="fr-FR" kern="0">
                <a:solidFill>
                  <a:srgbClr val="000000"/>
                </a:solidFill>
              </a:rPr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>
            <a:spLocks noGrp="1" noEditPoints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 noEditPoints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74" name="Google Shape;74;p12"/>
          <p:cNvSpPr>
            <a:spLocks noGrp="1" noEditPoints="1"/>
          </p:cNvSpPr>
          <p:nvPr>
            <p:ph type="dt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75" name="Google Shape;75;p12"/>
          <p:cNvSpPr>
            <a:spLocks noGrp="1" noEditPoints="1"/>
          </p:cNvSpPr>
          <p:nvPr>
            <p:ph type="ft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R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76" name="Google Shape;76;p12"/>
          <p:cNvSpPr>
            <a:spLocks noGrp="1" noEditPoints="1"/>
          </p:cNvSpPr>
          <p:nvPr>
            <p:ph type="sldNum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00000000-1234-1234-1234-123412341234}" type="slidenum">
              <a:rPr lang="fr-FR" kern="0">
                <a:solidFill>
                  <a:srgbClr val="000000"/>
                </a:solidFill>
              </a:rPr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0F514247-3957-4A34-B9A1-835628A6094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66A98768-2BDE-4CB9-9BF5-F1EFF8F6A1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0F514247-3957-4A34-B9A1-835628A6094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66A98768-2BDE-4CB9-9BF5-F1EFF8F6A1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0F514247-3957-4A34-B9A1-835628A6094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66A98768-2BDE-4CB9-9BF5-F1EFF8F6A1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0F514247-3957-4A34-B9A1-835628A6094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66A98768-2BDE-4CB9-9BF5-F1EFF8F6A1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0F514247-3957-4A34-B9A1-835628A6094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66A98768-2BDE-4CB9-9BF5-F1EFF8F6A1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0F514247-3957-4A34-B9A1-835628A6094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66A98768-2BDE-4CB9-9BF5-F1EFF8F6A1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61291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0F514247-3957-4A34-B9A1-835628A6094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4444672" y="6263586"/>
            <a:ext cx="2335696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7656446" y="6263586"/>
            <a:ext cx="2743200" cy="365125"/>
          </a:xfrm>
          <a:prstGeom prst="rect">
            <a:avLst/>
          </a:prstGeom>
        </p:spPr>
        <p:txBody>
          <a:bodyPr/>
          <a:lstStyle/>
          <a:p>
            <a:fld id="{66A98768-2BDE-4CB9-9BF5-F1EFF8F6A1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12916" y="365125"/>
            <a:ext cx="10515600" cy="889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12916" y="15935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10827659" y="5603879"/>
            <a:ext cx="1262743" cy="11587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9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>
            <a:spLocks noGrp="1" noEditPoints="1"/>
          </p:cNvSpPr>
          <p:nvPr>
            <p:ph type="title"/>
          </p:nvPr>
        </p:nvSpPr>
        <p:spPr>
          <a:xfrm>
            <a:off x="612916" y="365125"/>
            <a:ext cx="10515600" cy="88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Calibri" panose="020F0502020204030204"/>
              <a:buNone/>
              <a:defRPr sz="4000" b="1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>
            <a:spLocks noGrp="1" noEditPoints="1"/>
          </p:cNvSpPr>
          <p:nvPr>
            <p:ph type="body" idx="1"/>
          </p:nvPr>
        </p:nvSpPr>
        <p:spPr>
          <a:xfrm>
            <a:off x="612916" y="15935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>
            <a:lvl1pPr marL="457200" marR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lvl="0"/>
            <a:endParaRPr/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4">
            <a:alphaModFix/>
          </a:blip>
          <a:srcRect/>
          <a:stretch>
            <a:fillRect/>
          </a:stretch>
        </p:blipFill>
        <p:spPr>
          <a:xfrm>
            <a:off x="10827659" y="5603879"/>
            <a:ext cx="1262743" cy="11587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230024" y="3122165"/>
            <a:ext cx="9144000" cy="87871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5400" b="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</a:rPr>
              <a:t>AG Squash Club Dijonnais 2024 / 2025</a:t>
            </a:r>
            <a:br>
              <a:rPr lang="fr-FR" sz="5400" b="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</a:rPr>
            </a:br>
            <a:endParaRPr lang="fr-FR" sz="5400" b="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>
            <a:spLocks noGrp="1" noEditPoints="1"/>
          </p:cNvSpPr>
          <p:nvPr>
            <p:ph type="ctrTitle"/>
          </p:nvPr>
        </p:nvSpPr>
        <p:spPr>
          <a:xfrm>
            <a:off x="732184" y="125164"/>
            <a:ext cx="9144000" cy="73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/>
          <a:p>
            <a:pPr mar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 panose="020F0502020204030204"/>
              <a:buNone/>
            </a:pPr>
            <a:r>
              <a:rPr lang="fr-FR" sz="4400">
                <a:solidFill>
                  <a:srgbClr val="C00000"/>
                </a:solidFill>
              </a:rPr>
              <a:t>Bilan sportif</a:t>
            </a:r>
          </a:p>
        </p:txBody>
      </p:sp>
      <p:sp>
        <p:nvSpPr>
          <p:cNvPr id="155" name="Google Shape;155;p22"/>
          <p:cNvSpPr/>
          <p:nvPr/>
        </p:nvSpPr>
        <p:spPr>
          <a:xfrm>
            <a:off x="1371600" y="628736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270507" y="689292"/>
            <a:ext cx="9144000" cy="73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/>
          <a:p>
            <a:pPr>
              <a:lnSpc>
                <a:spcPct val="90000"/>
              </a:lnSpc>
              <a:buClr>
                <a:srgbClr val="323F4F"/>
              </a:buClr>
              <a:buSzPts val="3200"/>
              <a:buFont typeface="Calibri" panose="020F0502020204030204"/>
              <a:buNone/>
            </a:pPr>
            <a:r>
              <a:rPr lang="fr-FR" sz="3200" b="1" kern="0" dirty="0">
                <a:solidFill>
                  <a:srgbClr val="323F4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Championnats de France Individuels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32744" y="1663559"/>
            <a:ext cx="11352240" cy="306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 marL="536575" indent="-396875">
              <a:buClr>
                <a:srgbClr val="595959"/>
              </a:buClr>
              <a:buSzPts val="2200"/>
              <a:buFont typeface="Noto Sans Symbols"/>
              <a:buNone/>
            </a:pPr>
            <a:endParaRPr sz="2200" b="1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Série</a:t>
            </a:r>
            <a:b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fr-FR" sz="22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Damien 30</a:t>
            </a:r>
            <a:r>
              <a:rPr lang="fr-FR" sz="2200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fr-FR" sz="22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Série</a:t>
            </a:r>
            <a:b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fr-FR" sz="22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Steph 27</a:t>
            </a:r>
            <a:r>
              <a:rPr lang="fr-FR" sz="2200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fr-FR" sz="22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</a:t>
            </a:r>
          </a:p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Série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8163">
              <a:buClr>
                <a:srgbClr val="262626"/>
              </a:buClr>
              <a:buSzPts val="2200"/>
              <a:buFont typeface="Calibri" panose="020F0502020204030204"/>
              <a:buNone/>
            </a:pPr>
            <a:r>
              <a:rPr lang="fr-FR" sz="22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Anthony 32</a:t>
            </a:r>
            <a:r>
              <a:rPr lang="fr-FR" sz="2200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</a:p>
          <a:p>
            <a:pPr marL="538163">
              <a:buClr>
                <a:srgbClr val="262626"/>
              </a:buClr>
              <a:buSzPts val="2200"/>
              <a:buFont typeface="Calibri" panose="020F0502020204030204"/>
              <a:buNone/>
            </a:pPr>
            <a:endParaRPr lang="fr-FR" sz="2200" kern="0" baseline="3000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Série</a:t>
            </a:r>
            <a:endParaRPr lang="fr-FR"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8163">
              <a:buClr>
                <a:srgbClr val="262626"/>
              </a:buClr>
              <a:buSzPts val="2200"/>
              <a:buFont typeface="Calibri" panose="020F0502020204030204"/>
              <a:buNone/>
            </a:pPr>
            <a:r>
              <a:rPr lang="fr-FR" sz="22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Mathieu 40</a:t>
            </a:r>
            <a:r>
              <a:rPr lang="fr-FR" sz="2200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fr-FR" sz="22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538163">
              <a:buClr>
                <a:srgbClr val="262626"/>
              </a:buClr>
              <a:buSzPts val="2200"/>
              <a:buFont typeface="Calibri" panose="020F0502020204030204"/>
              <a:buNone/>
            </a:pPr>
            <a:r>
              <a:rPr lang="fr-FR" sz="22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538163">
              <a:buClr>
                <a:srgbClr val="262626"/>
              </a:buClr>
              <a:buSzPts val="2200"/>
              <a:buFont typeface="Calibri" panose="020F0502020204030204"/>
              <a:buNone/>
            </a:pP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6575" indent="-396875">
              <a:buClr>
                <a:srgbClr val="595959"/>
              </a:buClr>
              <a:buSzPts val="2200"/>
              <a:buFont typeface="Noto Sans Symbols"/>
              <a:buNone/>
            </a:pPr>
            <a:endParaRPr sz="2200" b="1" i="1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239886" y="4922110"/>
            <a:ext cx="9144000" cy="73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/>
          <a:p>
            <a:pPr>
              <a:lnSpc>
                <a:spcPct val="90000"/>
              </a:lnSpc>
              <a:buClr>
                <a:srgbClr val="323F4F"/>
              </a:buClr>
              <a:buSzPts val="3200"/>
              <a:buFont typeface="Calibri" panose="020F0502020204030204"/>
              <a:buNone/>
            </a:pPr>
            <a:r>
              <a:rPr lang="fr-FR" sz="3200" b="1" kern="0">
                <a:solidFill>
                  <a:srgbClr val="323F4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Championnats de France Individuels Vétéran</a:t>
            </a:r>
            <a:endParaRPr sz="1400" ker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732184" y="5659879"/>
            <a:ext cx="8682323" cy="102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>
              <a:buClr>
                <a:srgbClr val="262626"/>
              </a:buClr>
              <a:buSzPts val="2200"/>
              <a:buFont typeface="Calibri" panose="020F0502020204030204"/>
              <a:buNone/>
            </a:pPr>
            <a:r>
              <a:rPr lang="fr-FR" sz="2200" kern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Pas de représentant SCD</a:t>
            </a:r>
            <a:br>
              <a:rPr lang="fr-FR" sz="2200" kern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2200" b="1" i="1" kern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052" name="Picture 4" descr="Aucune description de photo disponible."/>
          <p:cNvPicPr>
            <a:picLocks noChangeAspect="1" noChangeArrowheads="1"/>
          </p:cNvPicPr>
          <p:nvPr/>
        </p:nvPicPr>
        <p:blipFill>
          <a:blip r:embed="rId3"/>
          <a:srcRect l="-2023" t="24847" r="2023" b="19501"/>
          <a:stretch/>
        </p:blipFill>
        <p:spPr bwMode="auto">
          <a:xfrm>
            <a:off x="4518624" y="1700627"/>
            <a:ext cx="6966360" cy="290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>
            <a:spLocks noGrp="1" noEditPoints="1"/>
          </p:cNvSpPr>
          <p:nvPr>
            <p:ph type="ctrTitle"/>
          </p:nvPr>
        </p:nvSpPr>
        <p:spPr>
          <a:xfrm>
            <a:off x="732184" y="125164"/>
            <a:ext cx="9144000" cy="73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/>
          <a:p>
            <a:pPr mar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 panose="020F0502020204030204"/>
              <a:buNone/>
            </a:pPr>
            <a:r>
              <a:rPr lang="fr-FR" sz="4400">
                <a:solidFill>
                  <a:srgbClr val="C00000"/>
                </a:solidFill>
              </a:rPr>
              <a:t>Bilan sportif</a:t>
            </a:r>
          </a:p>
        </p:txBody>
      </p:sp>
      <p:sp>
        <p:nvSpPr>
          <p:cNvPr id="166" name="Google Shape;166;p23"/>
          <p:cNvSpPr txBox="1"/>
          <p:nvPr/>
        </p:nvSpPr>
        <p:spPr>
          <a:xfrm>
            <a:off x="732184" y="681452"/>
            <a:ext cx="9144000" cy="73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/>
          <a:p>
            <a:pPr>
              <a:lnSpc>
                <a:spcPct val="90000"/>
              </a:lnSpc>
              <a:buClr>
                <a:srgbClr val="323F4F"/>
              </a:buClr>
              <a:buSzPts val="3200"/>
              <a:buFont typeface="Calibri" panose="020F0502020204030204"/>
              <a:buNone/>
            </a:pPr>
            <a:r>
              <a:rPr lang="fr-FR" sz="3200" b="1" kern="0">
                <a:solidFill>
                  <a:srgbClr val="323F4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Opens Régionaux</a:t>
            </a:r>
            <a:endParaRPr sz="3200" b="1" ker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1371600" y="275216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1371600" y="628736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732184" y="1932786"/>
            <a:ext cx="11459816" cy="426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 marL="536575" indent="-530225">
              <a:buClr>
                <a:srgbClr val="262626"/>
              </a:buClr>
              <a:buSzPts val="2100"/>
              <a:buFont typeface="Noto Sans Symbols"/>
              <a:buChar char="🡪"/>
            </a:pPr>
            <a:r>
              <a:rPr lang="fr-FR" sz="19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Open 1 du SCD (18 joueurs (-7), 6 joueuses (+5) / 13 SCD)</a:t>
            </a:r>
          </a:p>
          <a:p>
            <a:pPr marL="6350" indent="0">
              <a:buFont typeface="Noto Sans Symbols"/>
              <a:buNone/>
            </a:pPr>
            <a:r>
              <a:rPr lang="fr-FR" sz="19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T1 : Damien ANDRE / T2 : Rabah DJERADI (Joe Bar Squash)</a:t>
            </a:r>
          </a:p>
          <a:p>
            <a:pPr marL="536575" indent="-530225">
              <a:buClr>
                <a:srgbClr val="262626"/>
              </a:buClr>
              <a:buSzPts val="2100"/>
              <a:buFont typeface="Noto Sans Symbols"/>
              <a:buChar char="🡪"/>
            </a:pPr>
            <a:endParaRPr lang="fr-FR" sz="1900" b="1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36575" indent="-530225">
              <a:buClr>
                <a:srgbClr val="262626"/>
              </a:buClr>
              <a:buSzPts val="2100"/>
              <a:buFont typeface="Noto Sans Symbols"/>
              <a:buChar char="🡪"/>
            </a:pPr>
            <a:r>
              <a:rPr lang="fr-FR" sz="19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Open de </a:t>
            </a:r>
            <a:r>
              <a:rPr lang="fr-FR" sz="1900" b="1" kern="0" dirty="0" err="1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Naouelle</a:t>
            </a:r>
            <a:r>
              <a:rPr lang="fr-FR" sz="19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(13 joueurs, 3 joueuses (+3))</a:t>
            </a:r>
          </a:p>
          <a:p>
            <a:pPr marL="457200">
              <a:buClr>
                <a:srgbClr val="000000"/>
              </a:buClr>
            </a:pPr>
            <a:r>
              <a:rPr lang="fr-FR" sz="19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T1 : Damien ANDRE / T2 : Elisa AGUILAR</a:t>
            </a:r>
          </a:p>
          <a:p>
            <a:pPr marL="457200">
              <a:buClr>
                <a:srgbClr val="000000"/>
              </a:buClr>
              <a:buFont typeface="Arial" panose="020B0604020202020204" pitchFamily="34" charset="0"/>
              <a:buNone/>
            </a:pPr>
            <a:endParaRPr sz="1900" b="1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36575" indent="-530225">
              <a:buClr>
                <a:srgbClr val="262626"/>
              </a:buClr>
              <a:buSzPts val="2100"/>
              <a:buFont typeface="Noto Sans Symbols"/>
              <a:buChar char="🡪"/>
            </a:pPr>
            <a:r>
              <a:rPr lang="fr-FR" sz="19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Open 100 % Féminin  (24 Joueuses (=))</a:t>
            </a:r>
            <a:r>
              <a:rPr lang="fr-FR" sz="19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fr-FR" sz="19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fr-FR" sz="19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T1 : Myriam ENMER (St Français Squash) / T2 : Lisa LAURENT</a:t>
            </a:r>
            <a:endParaRPr sz="19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6575" indent="-396875">
              <a:buClr>
                <a:srgbClr val="595959"/>
              </a:buClr>
              <a:buSzPts val="2200"/>
              <a:buFont typeface="Noto Sans Symbols"/>
              <a:buNone/>
            </a:pPr>
            <a:endParaRPr sz="1900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36575" indent="-530225">
              <a:buClr>
                <a:srgbClr val="262626"/>
              </a:buClr>
              <a:buSzPts val="2100"/>
              <a:buFont typeface="Noto Sans Symbols"/>
              <a:buChar char="🡪"/>
            </a:pPr>
            <a:r>
              <a:rPr lang="fr-FR" sz="19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Open de printemps SCD (30 joueurs (+17), 9 joueuses (+6) / 13 SCD)</a:t>
            </a:r>
            <a:br>
              <a:rPr lang="fr-FR" sz="19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fr-FR" sz="1900" b="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T1 : Victor DRUHOT / T2: Anthony CARDOSO (Mulhouse SC)</a:t>
            </a:r>
            <a:endParaRPr sz="1900" b="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6575" indent="-396875">
              <a:buClr>
                <a:srgbClr val="595959"/>
              </a:buClr>
              <a:buSzPts val="2200"/>
              <a:buFont typeface="Noto Sans Symbols"/>
              <a:buNone/>
            </a:pPr>
            <a:endParaRPr sz="1900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36575" indent="-530225">
              <a:buClr>
                <a:srgbClr val="262626"/>
              </a:buClr>
              <a:buSzPts val="2100"/>
              <a:buFont typeface="Noto Sans Symbols"/>
              <a:buChar char="🡪"/>
            </a:pPr>
            <a:r>
              <a:rPr lang="fr-FR" sz="19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Open BFC (36 joueurs (+21), 9 joueuses (+5) / 13 SCD) + Open Jeunes (8 joueurs (-2))</a:t>
            </a:r>
            <a:br>
              <a:rPr lang="fr-FR" sz="19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fr-FR" sz="19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T1 : Léo GAILLAND (Open Club) / T2: Eric CARNEIRO (Mulhouse SC) / Jeunes : Paul VIENNET (SC Vesontio)</a:t>
            </a:r>
          </a:p>
          <a:p>
            <a:pPr marL="536575" indent="-530225">
              <a:buClr>
                <a:srgbClr val="262626"/>
              </a:buClr>
              <a:buSzPts val="2100"/>
              <a:buFont typeface="Noto Sans Symbols"/>
              <a:buChar char="🡪"/>
            </a:pPr>
            <a:endParaRPr lang="fr-FR" sz="1900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36575" indent="-530225">
              <a:buClr>
                <a:srgbClr val="262626"/>
              </a:buClr>
              <a:buSzPts val="2100"/>
              <a:buFont typeface="Noto Sans Symbols"/>
              <a:buChar char="🡪"/>
            </a:pPr>
            <a:r>
              <a:rPr lang="fr-FR" sz="19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Open d’été SCD (25 joueurs (+8), 8 joueuses (+1) / 13 SCD)</a:t>
            </a:r>
            <a:br>
              <a:rPr lang="fr-FR" sz="19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fr-FR" sz="19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T1 : Thomas COPIN (AJA Squash) / T2 : Benjamin GOIS (Squash Gatinais)</a:t>
            </a:r>
            <a:endParaRPr sz="19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6575" indent="-396875">
              <a:buClr>
                <a:srgbClr val="595959"/>
              </a:buClr>
              <a:buSzPts val="2200"/>
              <a:buFont typeface="Noto Sans Symbols"/>
              <a:buNone/>
            </a:pPr>
            <a:endParaRPr sz="1900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098" name="Picture 2" descr="Peut être une image de 2 person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6332" y="360345"/>
            <a:ext cx="3631595" cy="272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32184" y="125164"/>
            <a:ext cx="9144000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>
                <a:solidFill>
                  <a:srgbClr val="C00000"/>
                </a:solidFill>
              </a:rPr>
              <a:t>Bilan Financier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2184" y="1045706"/>
            <a:ext cx="10651018" cy="44910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32184" y="125164"/>
            <a:ext cx="9144000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>
                <a:solidFill>
                  <a:srgbClr val="C00000"/>
                </a:solidFill>
              </a:rPr>
              <a:t>Suivi site web SCD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2184" y="778321"/>
            <a:ext cx="10296088" cy="51611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30584" y="429964"/>
            <a:ext cx="10821187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000" dirty="0">
                <a:solidFill>
                  <a:srgbClr val="C00000"/>
                </a:solidFill>
              </a:rPr>
              <a:t>Organisation sportive 2025-2026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630584" y="1445346"/>
            <a:ext cx="11256617" cy="499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Séances de jeux libres 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1/ Mois)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Entraînements collectifs 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(1 </a:t>
            </a: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 Mois)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École de Squash 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Stage 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jeunes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Tarif séance jeunes </a:t>
            </a:r>
            <a:r>
              <a:rPr lang="fr-FR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week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end</a:t>
            </a: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Mise en place créneau 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sport scolaire </a:t>
            </a: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(mise à disposition matériel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Cycle scolaire ?</a:t>
            </a:r>
            <a:endParaRPr lang="fr-FR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Tenue SCD</a:t>
            </a: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chemeClr val="tx1"/>
                </a:solidFill>
              </a:rPr>
              <a:t>Mise à disposition du matériel  =&gt; Disponible à tous les licenciés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chemeClr val="tx1"/>
                </a:solidFill>
              </a:rPr>
              <a:t>Open Régionaux (Mixtes / Féminin / Jeunes) + Open BFC + </a:t>
            </a:r>
            <a:r>
              <a:rPr lang="fr-FR" sz="2200" dirty="0" smtClean="0">
                <a:solidFill>
                  <a:schemeClr val="tx1"/>
                </a:solidFill>
              </a:rPr>
              <a:t>Marie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 smtClean="0">
                <a:solidFill>
                  <a:schemeClr val="tx1"/>
                </a:solidFill>
              </a:rPr>
              <a:t>Participation championnat par équipes régional/national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fr-FR" sz="2200" dirty="0">
              <a:solidFill>
                <a:schemeClr val="tx1"/>
              </a:solidFill>
            </a:endParaRPr>
          </a:p>
        </p:txBody>
      </p:sp>
      <p:pic>
        <p:nvPicPr>
          <p:cNvPr id="5124" name="Picture 4" descr="Aucune description de photo disponibl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8203" y="153909"/>
            <a:ext cx="3980811" cy="2985608"/>
          </a:xfrm>
          <a:prstGeom prst="rect">
            <a:avLst/>
          </a:prstGeom>
          <a:noFill/>
        </p:spPr>
      </p:pic>
      <p:pic>
        <p:nvPicPr>
          <p:cNvPr id="7" name="Picture 4" descr="Aucune description de photo disponible."/>
          <p:cNvPicPr>
            <a:picLocks noChangeAspect="1" noChangeArrowheads="1"/>
          </p:cNvPicPr>
          <p:nvPr/>
        </p:nvPicPr>
        <p:blipFill>
          <a:blip r:embed="rId4"/>
          <a:srcRect l="20209" t="19351" r="9780"/>
          <a:stretch/>
        </p:blipFill>
        <p:spPr bwMode="auto">
          <a:xfrm>
            <a:off x="8727540" y="3139517"/>
            <a:ext cx="2944571" cy="2544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30584" y="429964"/>
            <a:ext cx="10821187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000" dirty="0">
                <a:solidFill>
                  <a:srgbClr val="C00000"/>
                </a:solidFill>
              </a:rPr>
              <a:t>Élection des membres du Comité Directeur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630584" y="799748"/>
            <a:ext cx="7762368" cy="2939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ctr">
              <a:lnSpc>
                <a:spcPct val="150000"/>
              </a:lnSpc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membres actuels se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re-présentent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 comité Directeur 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Nicolas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Foieri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 poste de Secrétaire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Victor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Druhot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 Poste de Trésorier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Quentin Leroueille au poste de Président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630584" y="4016823"/>
            <a:ext cx="7762368" cy="2084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ctr">
              <a:lnSpc>
                <a:spcPct val="150000"/>
              </a:lnSpc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fontAlgn="ctr">
              <a:lnSpc>
                <a:spcPct val="150000"/>
              </a:lnSpc>
            </a:pPr>
            <a:r>
              <a:rPr lang="fr-FR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Membres Actifs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Merci aux bénévoles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Merci David et Coco</a:t>
            </a: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volontaires ???</a:t>
            </a:r>
          </a:p>
          <a:p>
            <a:pPr algn="l" fontAlgn="ctr">
              <a:lnSpc>
                <a:spcPct val="150000"/>
              </a:lnSpc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2" descr="Peut être une image de 3 person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4763" y="2622249"/>
            <a:ext cx="3718861" cy="2789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30584" y="429964"/>
            <a:ext cx="10821187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000" dirty="0">
                <a:solidFill>
                  <a:srgbClr val="C00000"/>
                </a:solidFill>
              </a:rPr>
              <a:t>Élection des membres du Comité Directeur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80844" y="5512141"/>
            <a:ext cx="603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Merci de votre confiance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rcRect t="29809" r="22968"/>
          <a:stretch/>
        </p:blipFill>
        <p:spPr>
          <a:xfrm>
            <a:off x="3080844" y="1499912"/>
            <a:ext cx="5387546" cy="3681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74125" y="299335"/>
            <a:ext cx="10937771" cy="739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4400" dirty="0">
                <a:solidFill>
                  <a:srgbClr val="C00000"/>
                </a:solidFill>
              </a:rPr>
              <a:t>Questions sur le plan </a:t>
            </a:r>
            <a:r>
              <a:rPr lang="fr-FR" sz="4400" dirty="0" err="1">
                <a:solidFill>
                  <a:srgbClr val="C00000"/>
                </a:solidFill>
              </a:rPr>
              <a:t>techenique</a:t>
            </a:r>
            <a:r>
              <a:rPr lang="fr-FR" sz="4400" dirty="0">
                <a:solidFill>
                  <a:srgbClr val="C00000"/>
                </a:solidFill>
              </a:rPr>
              <a:t> ou </a:t>
            </a:r>
            <a:r>
              <a:rPr lang="fr-FR" sz="4400" dirty="0" err="1">
                <a:solidFill>
                  <a:srgbClr val="C00000"/>
                </a:solidFill>
              </a:rPr>
              <a:t>tacqquetique</a:t>
            </a:r>
            <a:r>
              <a:rPr lang="fr-FR" sz="4400" dirty="0">
                <a:solidFill>
                  <a:srgbClr val="C00000"/>
                </a:solidFill>
              </a:rPr>
              <a:t>??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5434312" y="1374292"/>
            <a:ext cx="6533095" cy="2953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50000"/>
              </a:lnSpc>
            </a:pPr>
            <a:r>
              <a:rPr lang="fr-FR" sz="5400" dirty="0">
                <a:solidFill>
                  <a:srgbClr val="C00000"/>
                </a:solidFill>
                <a:latin typeface="Bradley Hand ITC" panose="03070402050302030203" pitchFamily="66" charset="0"/>
              </a:rPr>
              <a:t>Vous nous </a:t>
            </a:r>
            <a:r>
              <a:rPr lang="fr-FR" sz="54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disez</a:t>
            </a:r>
            <a:r>
              <a:rPr lang="fr-FR" sz="5400" dirty="0">
                <a:solidFill>
                  <a:srgbClr val="C00000"/>
                </a:solidFill>
                <a:latin typeface="Bradley Hand ITC" panose="03070402050302030203" pitchFamily="66" charset="0"/>
              </a:rPr>
              <a:t> , nous sachons</a:t>
            </a:r>
          </a:p>
        </p:txBody>
      </p:sp>
      <p:pic>
        <p:nvPicPr>
          <p:cNvPr id="6" name="Picture 4" descr="France - Russie : Conférence de presse avec Hugo Lloris et Didier Deschamps  on Make a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593" y="1966450"/>
            <a:ext cx="4810139" cy="266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32184" y="327232"/>
            <a:ext cx="9144000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>
                <a:solidFill>
                  <a:srgbClr val="C00000"/>
                </a:solidFill>
              </a:rPr>
              <a:t>Bilan moral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32184" y="1012670"/>
            <a:ext cx="9144000" cy="73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Présentation du SCD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445921" y="1394872"/>
            <a:ext cx="5517357" cy="2402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Fonctionnement : </a:t>
            </a:r>
            <a:b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Association à but non lucratif</a:t>
            </a:r>
            <a:br>
              <a:rPr lang="fr-FR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Statuts </a:t>
            </a:r>
            <a:br>
              <a:rPr lang="fr-FR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SCD  ≠   Indoor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445921" y="4733365"/>
            <a:ext cx="4740360" cy="1436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Valeurs : </a:t>
            </a:r>
            <a:b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fr-FR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olidarité,</a:t>
            </a: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</a:t>
            </a:r>
            <a:r>
              <a:rPr lang="fr-FR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onvivialité, </a:t>
            </a: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fr-FR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étente</a:t>
            </a: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445922" y="3521112"/>
            <a:ext cx="5517357" cy="175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6575" indent="-536575" algn="l" font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Objectifs</a:t>
            </a:r>
            <a:b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fr-FR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Développement et promotion du Squash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 l="12543" t="9425" r="14963"/>
          <a:stretch/>
        </p:blipFill>
        <p:spPr>
          <a:xfrm>
            <a:off x="6033248" y="80878"/>
            <a:ext cx="5934634" cy="418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32184" y="411070"/>
            <a:ext cx="9144000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>
                <a:solidFill>
                  <a:srgbClr val="C00000"/>
                </a:solidFill>
              </a:rPr>
              <a:t>Bilan moral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32184" y="1012670"/>
            <a:ext cx="9144000" cy="73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Présentation du SCD			</a:t>
            </a:r>
          </a:p>
        </p:txBody>
      </p:sp>
      <p:graphicFrame>
        <p:nvGraphicFramePr>
          <p:cNvPr id="8" name="Graphique 1"/>
          <p:cNvGraphicFramePr/>
          <p:nvPr>
            <p:extLst>
              <p:ext uri="{D42A27DB-BD31-4B8C-83A1-F6EECF244321}">
                <p14:modId xmlns:p14="http://schemas.microsoft.com/office/powerpoint/2010/main" val="1901185776"/>
              </p:ext>
            </p:extLst>
          </p:nvPr>
        </p:nvGraphicFramePr>
        <p:xfrm>
          <a:off x="2861900" y="1825488"/>
          <a:ext cx="6883669" cy="426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32184" y="411070"/>
            <a:ext cx="9144000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>
                <a:solidFill>
                  <a:srgbClr val="C00000"/>
                </a:solidFill>
              </a:rPr>
              <a:t>Bilan moral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32184" y="1012670"/>
            <a:ext cx="9144000" cy="73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Présentation du SCD</a:t>
            </a:r>
          </a:p>
        </p:txBody>
      </p:sp>
      <p:graphicFrame>
        <p:nvGraphicFramePr>
          <p:cNvPr id="8" name="Graphique 7"/>
          <p:cNvGraphicFramePr/>
          <p:nvPr/>
        </p:nvGraphicFramePr>
        <p:xfrm>
          <a:off x="2560320" y="1828800"/>
          <a:ext cx="627888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32184" y="411070"/>
            <a:ext cx="9144000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>
                <a:solidFill>
                  <a:srgbClr val="C00000"/>
                </a:solidFill>
              </a:rPr>
              <a:t>Bilan moral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32184" y="1012670"/>
            <a:ext cx="9144000" cy="73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Présentation du SCD</a:t>
            </a:r>
          </a:p>
        </p:txBody>
      </p:sp>
      <p:graphicFrame>
        <p:nvGraphicFramePr>
          <p:cNvPr id="6" name="Graphique 2"/>
          <p:cNvGraphicFramePr/>
          <p:nvPr/>
        </p:nvGraphicFramePr>
        <p:xfrm>
          <a:off x="3256663" y="1752238"/>
          <a:ext cx="6405952" cy="403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32184" y="411070"/>
            <a:ext cx="9144000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>
                <a:solidFill>
                  <a:srgbClr val="C00000"/>
                </a:solidFill>
              </a:rPr>
              <a:t>Bilan moral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32184" y="1012670"/>
            <a:ext cx="9144000" cy="73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Présentation du SCD</a:t>
            </a:r>
          </a:p>
        </p:txBody>
      </p:sp>
      <p:graphicFrame>
        <p:nvGraphicFramePr>
          <p:cNvPr id="7" name="Graphique 4"/>
          <p:cNvGraphicFramePr/>
          <p:nvPr/>
        </p:nvGraphicFramePr>
        <p:xfrm>
          <a:off x="3190780" y="1955374"/>
          <a:ext cx="5959522" cy="358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32184" y="133790"/>
            <a:ext cx="9144000" cy="739568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>
                <a:solidFill>
                  <a:srgbClr val="C00000"/>
                </a:solidFill>
              </a:rPr>
              <a:t>Bilan moral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32183" y="815058"/>
            <a:ext cx="5694495" cy="73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Événements organisés 24 / 25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732183" y="1566967"/>
            <a:ext cx="10973785" cy="5056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Open 1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Octobre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2024)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Interne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Naouelle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Décembre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2024)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féminin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Janvier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2025)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Open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printemps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(Mars 2025)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Open de Bourgogne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Franche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Comté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(Mai 2025) +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réunion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sponsors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d’été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Juillet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2025)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Tournoi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pour Marie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2025)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Stage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jeune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2025)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Stagiaire STAPS école de squash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École de Squash (Encadrée par P. Mayol, Clément Rouget, Armand Roy, 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Q.Leroueille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)+ parrainage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Cycle scolaire Marion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Bredelet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/Mr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Squatsche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(financement ligue, prêt matériel SCD)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Cycle section sport Damien André (financement ligue, prêt matériel SCD)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Formation Stéphane Rouget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CQP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Evaluation A1 et JA1 Q. Leroueille et Steph Rouget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Entraînements collectifs (Ouvert à tous , +5€ /entrainement pour les PASS)</a:t>
            </a:r>
          </a:p>
          <a:p>
            <a:pPr marL="536575" indent="-536575" algn="l" font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Séances de jeux libres (Ouvert à tous)</a:t>
            </a:r>
          </a:p>
          <a:p>
            <a:pPr algn="l" fontAlgn="ctr">
              <a:lnSpc>
                <a:spcPct val="100000"/>
              </a:lnSpc>
            </a:pPr>
            <a:endParaRPr lang="fr-FR" sz="2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Peut être une image de 12 personnes"/>
          <p:cNvPicPr>
            <a:picLocks noChangeAspect="1" noChangeArrowheads="1"/>
          </p:cNvPicPr>
          <p:nvPr/>
        </p:nvPicPr>
        <p:blipFill>
          <a:blip r:embed="rId3"/>
          <a:srcRect t="21839" b="19515"/>
          <a:stretch/>
        </p:blipFill>
        <p:spPr bwMode="auto">
          <a:xfrm>
            <a:off x="6047736" y="354374"/>
            <a:ext cx="5805527" cy="2553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>
            <a:spLocks noGrp="1" noEditPoints="1"/>
          </p:cNvSpPr>
          <p:nvPr>
            <p:ph type="ctrTitle"/>
          </p:nvPr>
        </p:nvSpPr>
        <p:spPr>
          <a:xfrm>
            <a:off x="732184" y="125164"/>
            <a:ext cx="9144000" cy="73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/>
          <a:p>
            <a:pPr mar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 panose="020F0502020204030204"/>
              <a:buNone/>
            </a:pPr>
            <a:r>
              <a:rPr lang="fr-FR" sz="4400">
                <a:solidFill>
                  <a:srgbClr val="C00000"/>
                </a:solidFill>
              </a:rPr>
              <a:t>Bilan sportif</a:t>
            </a:r>
          </a:p>
        </p:txBody>
      </p:sp>
      <p:sp>
        <p:nvSpPr>
          <p:cNvPr id="134" name="Google Shape;134;p20"/>
          <p:cNvSpPr txBox="1"/>
          <p:nvPr/>
        </p:nvSpPr>
        <p:spPr>
          <a:xfrm>
            <a:off x="-9496" y="897091"/>
            <a:ext cx="9144000" cy="73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/>
          <a:p>
            <a:pPr>
              <a:lnSpc>
                <a:spcPct val="90000"/>
              </a:lnSpc>
              <a:buClr>
                <a:srgbClr val="323F4F"/>
              </a:buClr>
              <a:buSzPts val="3200"/>
              <a:buFont typeface="Calibri" panose="020F0502020204030204"/>
              <a:buNone/>
            </a:pPr>
            <a:r>
              <a:rPr lang="fr-FR" sz="3200" b="1" kern="0">
                <a:solidFill>
                  <a:srgbClr val="323F4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Championnat de Ligue par Équipes</a:t>
            </a:r>
            <a:endParaRPr sz="1400" ker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1371600" y="275216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1371600" y="628736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124698" y="2249933"/>
            <a:ext cx="9282673" cy="18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 marL="536575" indent="-536575">
              <a:lnSpc>
                <a:spcPct val="150000"/>
              </a:lnSpc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SCD1 : Vainqueur en R1 et remontée en N3 suite aux play-offs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6575" indent="-536575">
              <a:lnSpc>
                <a:spcPct val="150000"/>
              </a:lnSpc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SCD2 : Finit  4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 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(R1)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6575" indent="-536575">
              <a:lnSpc>
                <a:spcPct val="150000"/>
              </a:lnSpc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SCD3 : Finit 3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(R2) </a:t>
            </a:r>
          </a:p>
          <a:p>
            <a:pPr marL="536575" indent="-536575">
              <a:lnSpc>
                <a:spcPct val="150000"/>
              </a:lnSpc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SCD4: Finit 6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(R2)</a:t>
            </a:r>
            <a:endParaRPr sz="2200" b="1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36575" indent="-536575">
              <a:lnSpc>
                <a:spcPct val="150000"/>
              </a:lnSpc>
              <a:buClr>
                <a:srgbClr val="262626"/>
              </a:buClr>
              <a:buSzPts val="2200"/>
              <a:buFont typeface="Noto Sans Symbols"/>
              <a:buChar char="🡪"/>
            </a:pP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993775" lvl="1" indent="-530225">
              <a:lnSpc>
                <a:spcPct val="150000"/>
              </a:lnSpc>
              <a:buClr>
                <a:srgbClr val="000000"/>
              </a:buClr>
              <a:buSzPts val="100"/>
              <a:buFont typeface="Noto Sans Symbols"/>
              <a:buNone/>
            </a:pPr>
            <a:endParaRPr sz="100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074" name="Picture 2" descr="Peut être une image de 3 personnes, bière et tex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3350" y="3558271"/>
            <a:ext cx="3299256" cy="2474442"/>
          </a:xfrm>
          <a:prstGeom prst="rect">
            <a:avLst/>
          </a:prstGeom>
          <a:noFill/>
        </p:spPr>
      </p:pic>
      <p:pic>
        <p:nvPicPr>
          <p:cNvPr id="2" name="Picture 2" descr="Aucune description de photo disponibl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4872" y="267435"/>
            <a:ext cx="3734323" cy="2800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>
            <a:spLocks noGrp="1" noEditPoints="1"/>
          </p:cNvSpPr>
          <p:nvPr>
            <p:ph type="ctrTitle"/>
          </p:nvPr>
        </p:nvSpPr>
        <p:spPr>
          <a:xfrm>
            <a:off x="732184" y="125164"/>
            <a:ext cx="9144000" cy="73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>
            <a:normAutofit/>
          </a:bodyPr>
          <a:lstStyle/>
          <a:p>
            <a:pPr mar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 panose="020F0502020204030204"/>
              <a:buNone/>
            </a:pPr>
            <a:r>
              <a:rPr lang="fr-FR" sz="4400">
                <a:solidFill>
                  <a:srgbClr val="C00000"/>
                </a:solidFill>
              </a:rPr>
              <a:t>Bilan sportif</a:t>
            </a:r>
          </a:p>
        </p:txBody>
      </p:sp>
      <p:sp>
        <p:nvSpPr>
          <p:cNvPr id="145" name="Google Shape;145;p21"/>
          <p:cNvSpPr txBox="1"/>
          <p:nvPr/>
        </p:nvSpPr>
        <p:spPr>
          <a:xfrm>
            <a:off x="786183" y="902952"/>
            <a:ext cx="9144000" cy="73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rmAutofit/>
          </a:bodyPr>
          <a:lstStyle/>
          <a:p>
            <a:pPr>
              <a:lnSpc>
                <a:spcPct val="90000"/>
              </a:lnSpc>
              <a:buClr>
                <a:srgbClr val="323F4F"/>
              </a:buClr>
              <a:buSzPts val="3200"/>
              <a:buFont typeface="Calibri" panose="020F0502020204030204"/>
              <a:buNone/>
            </a:pPr>
            <a:r>
              <a:rPr lang="fr-FR" sz="3200" b="1" kern="0">
                <a:solidFill>
                  <a:srgbClr val="323F4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Championnats de Ligue Individuels</a:t>
            </a:r>
            <a:endParaRPr sz="1400" ker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1371600" y="628736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73693" y="1424503"/>
            <a:ext cx="9041138" cy="118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Championnat de ligue 2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série BOU-FC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Damien </a:t>
            </a:r>
            <a:r>
              <a:rPr lang="fr-FR" sz="2000" kern="0" dirty="0" err="1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Andre</a:t>
            </a: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vainqueur, </a:t>
            </a:r>
            <a:r>
              <a:rPr lang="fr-FR" sz="2000" kern="0" dirty="0" err="1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Totor</a:t>
            </a: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3e</a:t>
            </a: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cs typeface="Arial" panose="020B0604020202020204" pitchFamily="34" charset="0"/>
                <a:sym typeface="Calibri" panose="020F0502020204030204"/>
              </a:rPr>
              <a:t>6 joueurs SCD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73693" y="2877980"/>
            <a:ext cx="9041138" cy="118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Championnat de ligue 3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série BOU-FC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Steph Rouget vainqueur</a:t>
            </a: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cs typeface="Arial" panose="020B0604020202020204" pitchFamily="34" charset="0"/>
                <a:sym typeface="Calibri" panose="020F0502020204030204"/>
              </a:rPr>
              <a:t>Elisa Aguilar </a:t>
            </a:r>
            <a:r>
              <a:rPr lang="fr-FR" sz="2000" kern="0" dirty="0" err="1">
                <a:solidFill>
                  <a:srgbClr val="262626"/>
                </a:solidFill>
                <a:latin typeface="Calibri" panose="020F0502020204030204"/>
                <a:cs typeface="Arial" panose="020B0604020202020204" pitchFamily="34" charset="0"/>
                <a:sym typeface="Calibri" panose="020F0502020204030204"/>
              </a:rPr>
              <a:t>vainqueure</a:t>
            </a:r>
            <a:endParaRPr lang="fr-FR" sz="2000" kern="0" dirty="0">
              <a:solidFill>
                <a:srgbClr val="262626"/>
              </a:solidFill>
              <a:latin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cs typeface="Arial" panose="020B0604020202020204" pitchFamily="34" charset="0"/>
                <a:sym typeface="Calibri" panose="020F0502020204030204"/>
              </a:rPr>
              <a:t>4 joueurs SCD</a:t>
            </a: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541338">
              <a:buClr>
                <a:srgbClr val="595959"/>
              </a:buClr>
              <a:buSzPts val="2000"/>
              <a:buFont typeface="Calibri" panose="020F0502020204030204"/>
              <a:buNone/>
            </a:pPr>
            <a:endParaRPr sz="2000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0" y="5481091"/>
            <a:ext cx="9041138" cy="118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Championnat de ligue Vétéran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r>
              <a:rPr lang="fr-FR" sz="2000" kern="0" dirty="0" err="1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Totor</a:t>
            </a: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vainqueur, Steph Rouget 2</a:t>
            </a:r>
            <a:r>
              <a:rPr lang="fr-FR" sz="2000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Arnaud </a:t>
            </a:r>
            <a:r>
              <a:rPr lang="fr-FR" sz="2000" kern="0" dirty="0" err="1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Chalmin</a:t>
            </a: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3</a:t>
            </a:r>
            <a:r>
              <a:rPr lang="fr-FR" sz="2000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endParaRPr lang="fr-FR" sz="2000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cs typeface="Arial" panose="020B0604020202020204" pitchFamily="34" charset="0"/>
                <a:sym typeface="Calibri" panose="020F0502020204030204"/>
              </a:rPr>
              <a:t>5 </a:t>
            </a:r>
            <a:r>
              <a:rPr lang="fr-FR" sz="2000" kern="0" dirty="0" err="1">
                <a:solidFill>
                  <a:srgbClr val="262626"/>
                </a:solidFill>
                <a:latin typeface="Calibri" panose="020F0502020204030204"/>
                <a:cs typeface="Arial" panose="020B0604020202020204" pitchFamily="34" charset="0"/>
                <a:sym typeface="Calibri" panose="020F0502020204030204"/>
              </a:rPr>
              <a:t>jouueurs</a:t>
            </a: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cs typeface="Arial" panose="020B0604020202020204" pitchFamily="34" charset="0"/>
                <a:sym typeface="Calibri" panose="020F0502020204030204"/>
              </a:rPr>
              <a:t> SCD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148;p21"/>
          <p:cNvSpPr txBox="1"/>
          <p:nvPr/>
        </p:nvSpPr>
        <p:spPr>
          <a:xfrm>
            <a:off x="73693" y="4802212"/>
            <a:ext cx="9041138" cy="112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Championnat de ligue 5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série BOU-FC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Clément Rouget 3</a:t>
            </a:r>
            <a:r>
              <a:rPr lang="fr-FR" sz="2000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endParaRPr lang="fr-FR" sz="2000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cs typeface="Arial" panose="020B0604020202020204" pitchFamily="34" charset="0"/>
                <a:sym typeface="Calibri" panose="020F0502020204030204"/>
              </a:rPr>
              <a:t>6 joueurs SCD</a:t>
            </a: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541338">
              <a:buClr>
                <a:srgbClr val="595959"/>
              </a:buClr>
              <a:buSzPts val="2000"/>
              <a:buFont typeface="Calibri" panose="020F0502020204030204"/>
              <a:buNone/>
            </a:pPr>
            <a:endParaRPr sz="2000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48;p21"/>
          <p:cNvSpPr txBox="1"/>
          <p:nvPr/>
        </p:nvSpPr>
        <p:spPr>
          <a:xfrm>
            <a:off x="73693" y="3883165"/>
            <a:ext cx="9041138" cy="118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>
            <a:noAutofit/>
          </a:bodyPr>
          <a:lstStyle/>
          <a:p>
            <a:pPr marL="536575" indent="-536575">
              <a:buClr>
                <a:srgbClr val="262626"/>
              </a:buClr>
              <a:buSzPts val="2200"/>
              <a:buFont typeface="Noto Sans Symbols"/>
              <a:buChar char="🡪"/>
            </a:pP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Championnat de ligue 4</a:t>
            </a:r>
            <a:r>
              <a:rPr lang="fr-FR" sz="2200" b="1" kern="0" baseline="3000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ème</a:t>
            </a:r>
            <a:r>
              <a:rPr lang="fr-FR" sz="2200" b="1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série BOU-FC</a:t>
            </a: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Anthony </a:t>
            </a:r>
            <a:r>
              <a:rPr lang="fr-FR" sz="2000" kern="0" dirty="0" err="1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Karoly</a:t>
            </a:r>
            <a:r>
              <a:rPr lang="fr-FR" sz="2000" kern="0" dirty="0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vainqueur</a:t>
            </a:r>
          </a:p>
          <a:p>
            <a:pPr indent="541338">
              <a:buClr>
                <a:srgbClr val="262626"/>
              </a:buClr>
              <a:buSzPts val="2000"/>
              <a:buFont typeface="Calibri" panose="020F0502020204030204"/>
              <a:buNone/>
            </a:pPr>
            <a:endParaRPr sz="1400" kern="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541338">
              <a:buClr>
                <a:srgbClr val="595959"/>
              </a:buClr>
              <a:buSzPts val="2000"/>
              <a:buFont typeface="Calibri" panose="020F0502020204030204"/>
              <a:buNone/>
            </a:pPr>
            <a:endParaRPr sz="2000" kern="0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26" name="Picture 2" descr="Aucune description de photo disponible."/>
          <p:cNvPicPr>
            <a:picLocks noChangeAspect="1" noChangeArrowheads="1"/>
          </p:cNvPicPr>
          <p:nvPr/>
        </p:nvPicPr>
        <p:blipFill>
          <a:blip r:embed="rId3"/>
          <a:srcRect t="23013" b="9344"/>
          <a:stretch/>
        </p:blipFill>
        <p:spPr bwMode="auto">
          <a:xfrm>
            <a:off x="8906050" y="312890"/>
            <a:ext cx="2560406" cy="3847070"/>
          </a:xfrm>
          <a:prstGeom prst="rect">
            <a:avLst/>
          </a:prstGeom>
          <a:noFill/>
        </p:spPr>
      </p:pic>
      <p:pic>
        <p:nvPicPr>
          <p:cNvPr id="2" name="Picture 2" descr="Peut être une image de 1 personne, baguette, hot dog et texte qui dit ’5od SIROP ٧ EAU CAFE THE SUPPSIROP SIROP SUPP DIABOLO LIMONADE ARTISARALESA SANSAL SALCOOL ARTISANALE VINAWRE -VIN AUVERRE Etn FTR AIER firL CoLnR METR Ancar 一 PETIT CREX SAUCISSOP’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3097" y="2846476"/>
            <a:ext cx="2123649" cy="2831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595</Words>
  <Application>Microsoft Office PowerPoint</Application>
  <PresentationFormat>Grand écran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Eras Bold ITC</vt:lpstr>
      <vt:lpstr>Noto Sans Symbols</vt:lpstr>
      <vt:lpstr>Wingdings</vt:lpstr>
      <vt:lpstr>Office Theme</vt:lpstr>
      <vt:lpstr>1_Office Theme</vt:lpstr>
      <vt:lpstr>AG Squash Club Dijonnais 2024 / 2025 </vt:lpstr>
      <vt:lpstr>Bilan moral</vt:lpstr>
      <vt:lpstr>Bilan moral</vt:lpstr>
      <vt:lpstr>Bilan moral</vt:lpstr>
      <vt:lpstr>Bilan moral</vt:lpstr>
      <vt:lpstr>Bilan moral</vt:lpstr>
      <vt:lpstr>Bilan moral</vt:lpstr>
      <vt:lpstr>Bilan sportif</vt:lpstr>
      <vt:lpstr>Bilan sportif</vt:lpstr>
      <vt:lpstr>Bilan sportif</vt:lpstr>
      <vt:lpstr>Bilan sportif</vt:lpstr>
      <vt:lpstr>Bilan Financier</vt:lpstr>
      <vt:lpstr>Suivi site web SCD</vt:lpstr>
      <vt:lpstr>Organisation sportive 2025-2026</vt:lpstr>
      <vt:lpstr>Élection des membres du Comité Directeur</vt:lpstr>
      <vt:lpstr>Élection des membres du Comité Directeur</vt:lpstr>
      <vt:lpstr>Questions sur le plan techenique ou tacqquetique??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Florent Corniau SCD</dc:creator>
  <cp:lastModifiedBy>Compte Microsoft</cp:lastModifiedBy>
  <cp:revision>297</cp:revision>
  <dcterms:created xsi:type="dcterms:W3CDTF">2018-05-23T15:18:13Z</dcterms:created>
  <dcterms:modified xsi:type="dcterms:W3CDTF">2025-09-19T14:42:10Z</dcterms:modified>
</cp:coreProperties>
</file>